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3" d="100"/>
          <a:sy n="73" d="100"/>
        </p:scale>
        <p:origin x="-19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A6A42E-F117-42BA-93D8-3B1D9B9F74AC}" type="datetimeFigureOut">
              <a:rPr lang="en-US" smtClean="0"/>
              <a:pPr/>
              <a:t>12/7/2019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C41C0B-B5D4-400E-A124-BD7608E886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C41C0B-B5D4-400E-A124-BD7608E88603}"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089F945-24E2-4797-8C71-E00962D37BDB}" type="datetimeFigureOut">
              <a:rPr lang="en-US" smtClean="0"/>
              <a:pPr/>
              <a:t>12/7/2019</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7205CBE-C547-4971-81DE-52F956F37A7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7205CBE-C547-4971-81DE-52F956F37A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089F945-24E2-4797-8C71-E00962D37BDB}" type="datetimeFigureOut">
              <a:rPr lang="en-US" smtClean="0"/>
              <a:pPr/>
              <a:t>12/7/2019</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67205CBE-C547-4971-81DE-52F956F37A7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7205CBE-C547-4971-81DE-52F956F37A7D}"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7205CBE-C547-4971-81DE-52F956F37A7D}"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089F945-24E2-4797-8C71-E00962D37BDB}" type="datetimeFigureOut">
              <a:rPr lang="en-US" smtClean="0"/>
              <a:pPr/>
              <a:t>12/7/2019</a:t>
            </a:fld>
            <a:endParaRPr lang="en-US" dirty="0"/>
          </a:p>
        </p:txBody>
      </p:sp>
      <p:sp>
        <p:nvSpPr>
          <p:cNvPr id="10" name="Slide Number Placeholder 9"/>
          <p:cNvSpPr>
            <a:spLocks noGrp="1"/>
          </p:cNvSpPr>
          <p:nvPr>
            <p:ph type="sldNum" sz="quarter" idx="16"/>
          </p:nvPr>
        </p:nvSpPr>
        <p:spPr/>
        <p:txBody>
          <a:bodyPr rtlCol="0"/>
          <a:lstStyle/>
          <a:p>
            <a:fld id="{67205CBE-C547-4971-81DE-52F956F37A7D}"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089F945-24E2-4797-8C71-E00962D37BDB}" type="datetimeFigureOut">
              <a:rPr lang="en-US" smtClean="0"/>
              <a:pPr/>
              <a:t>12/7/2019</a:t>
            </a:fld>
            <a:endParaRPr lang="en-US" dirty="0"/>
          </a:p>
        </p:txBody>
      </p:sp>
      <p:sp>
        <p:nvSpPr>
          <p:cNvPr id="12" name="Slide Number Placeholder 11"/>
          <p:cNvSpPr>
            <a:spLocks noGrp="1"/>
          </p:cNvSpPr>
          <p:nvPr>
            <p:ph type="sldNum" sz="quarter" idx="16"/>
          </p:nvPr>
        </p:nvSpPr>
        <p:spPr/>
        <p:txBody>
          <a:bodyPr rtlCol="0"/>
          <a:lstStyle/>
          <a:p>
            <a:fld id="{67205CBE-C547-4971-81DE-52F956F37A7D}"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7205CBE-C547-4971-81DE-52F956F37A7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7205CBE-C547-4971-81DE-52F956F37A7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089F945-24E2-4797-8C71-E00962D37BDB}" type="datetimeFigureOut">
              <a:rPr lang="en-US" smtClean="0"/>
              <a:pPr/>
              <a:t>12/7/2019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7205CBE-C547-4971-81DE-52F956F37A7D}"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F089F945-24E2-4797-8C71-E00962D37BDB}" type="datetimeFigureOut">
              <a:rPr lang="en-US" smtClean="0"/>
              <a:pPr/>
              <a:t>12/7/2019</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7205CBE-C547-4971-81DE-52F956F37A7D}"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089F945-24E2-4797-8C71-E00962D37BDB}" type="datetimeFigureOut">
              <a:rPr lang="en-US" smtClean="0"/>
              <a:pPr/>
              <a:t>12/7/2019</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7205CBE-C547-4971-81DE-52F956F37A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3429000"/>
          </a:xfrm>
        </p:spPr>
        <p:txBody>
          <a:bodyPr/>
          <a:lstStyle/>
          <a:p>
            <a:r>
              <a:rPr lang="en-US" b="1" dirty="0"/>
              <a:t>Socializing,</a:t>
            </a:r>
            <a:br>
              <a:rPr lang="en-US" b="1" dirty="0"/>
            </a:br>
            <a:r>
              <a:rPr lang="en-US" b="1" dirty="0"/>
              <a:t>Orienting, and</a:t>
            </a:r>
            <a:br>
              <a:rPr lang="en-US" b="1" dirty="0"/>
            </a:br>
            <a:r>
              <a:rPr lang="en-US" b="1" dirty="0"/>
              <a:t>Developing</a:t>
            </a:r>
            <a:br>
              <a:rPr lang="en-US" b="1" dirty="0"/>
            </a:br>
            <a:r>
              <a:rPr lang="en-US" b="1" dirty="0"/>
              <a:t>Employees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Socialization Needs to be Consistent with Culture</a:t>
            </a:r>
            <a:endParaRPr lang="en-US" dirty="0"/>
          </a:p>
        </p:txBody>
      </p:sp>
      <p:sp>
        <p:nvSpPr>
          <p:cNvPr id="3" name="Content Placeholder 2"/>
          <p:cNvSpPr>
            <a:spLocks noGrp="1"/>
          </p:cNvSpPr>
          <p:nvPr>
            <p:ph sz="quarter" idx="1"/>
          </p:nvPr>
        </p:nvSpPr>
        <p:spPr>
          <a:xfrm>
            <a:off x="457200" y="1600200"/>
            <a:ext cx="8229600" cy="4724400"/>
          </a:xfrm>
        </p:spPr>
        <p:txBody>
          <a:bodyPr>
            <a:normAutofit lnSpcReduction="10000"/>
          </a:bodyPr>
          <a:lstStyle/>
          <a:p>
            <a:pPr>
              <a:buNone/>
            </a:pPr>
            <a:r>
              <a:rPr lang="en-US" dirty="0" smtClean="0"/>
              <a:t>    Learning </a:t>
            </a:r>
            <a:r>
              <a:rPr lang="en-US" dirty="0"/>
              <a:t>associated </a:t>
            </a:r>
            <a:r>
              <a:rPr lang="en-US" dirty="0" smtClean="0"/>
              <a:t>with socialization </a:t>
            </a:r>
            <a:r>
              <a:rPr lang="en-US" dirty="0"/>
              <a:t>goes beyond comprehending the formal job description and the </a:t>
            </a:r>
            <a:r>
              <a:rPr lang="en-US" dirty="0" smtClean="0"/>
              <a:t>expectations of </a:t>
            </a:r>
            <a:r>
              <a:rPr lang="en-US" dirty="0"/>
              <a:t>human resources people or managers. Socialization is influenced by both </a:t>
            </a:r>
            <a:r>
              <a:rPr lang="en-US" dirty="0" smtClean="0"/>
              <a:t>subtle and </a:t>
            </a:r>
            <a:r>
              <a:rPr lang="en-US" dirty="0"/>
              <a:t>not so subtle statements and behaviors offered by colleagues, management, </a:t>
            </a:r>
            <a:r>
              <a:rPr lang="en-US" dirty="0" smtClean="0"/>
              <a:t>employees, clients</a:t>
            </a:r>
            <a:r>
              <a:rPr lang="en-US" dirty="0"/>
              <a:t>, and other people with whom new members come in contact. Employers </a:t>
            </a:r>
            <a:r>
              <a:rPr lang="en-US" dirty="0" smtClean="0"/>
              <a:t>need to </a:t>
            </a:r>
            <a:r>
              <a:rPr lang="en-US" dirty="0"/>
              <a:t>make sure the new employee’s experience is consistent with the culture or “</a:t>
            </a:r>
            <a:r>
              <a:rPr lang="en-US" dirty="0" smtClean="0"/>
              <a:t>employment brand</a:t>
            </a:r>
            <a:r>
              <a:rPr lang="en-US" dirty="0"/>
              <a:t>” that was promoted in the recruiting process.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Individuals Adjust to New Situations in Remarkably Similar Ways</a:t>
            </a:r>
            <a:endParaRPr lang="en-US" dirty="0"/>
          </a:p>
        </p:txBody>
      </p:sp>
      <p:sp>
        <p:nvSpPr>
          <p:cNvPr id="3" name="Content Placeholder 2"/>
          <p:cNvSpPr>
            <a:spLocks noGrp="1"/>
          </p:cNvSpPr>
          <p:nvPr>
            <p:ph sz="quarter" idx="1"/>
          </p:nvPr>
        </p:nvSpPr>
        <p:spPr>
          <a:xfrm>
            <a:off x="457200" y="1600200"/>
            <a:ext cx="8229600" cy="4800600"/>
          </a:xfrm>
        </p:spPr>
        <p:txBody>
          <a:bodyPr>
            <a:normAutofit lnSpcReduction="10000"/>
          </a:bodyPr>
          <a:lstStyle/>
          <a:p>
            <a:pPr>
              <a:buNone/>
            </a:pPr>
            <a:r>
              <a:rPr lang="en-US" dirty="0" smtClean="0"/>
              <a:t>   This holds true </a:t>
            </a:r>
            <a:r>
              <a:rPr lang="en-US" dirty="0"/>
              <a:t>even though the content and type of adjustments may vary. For instance, as pointed </a:t>
            </a:r>
            <a:r>
              <a:rPr lang="en-US" dirty="0" smtClean="0"/>
              <a:t>out previously</a:t>
            </a:r>
            <a:r>
              <a:rPr lang="en-US" dirty="0"/>
              <a:t>, anxiety is high at entry and the new member usually wants to reduce that </a:t>
            </a:r>
            <a:r>
              <a:rPr lang="en-US" dirty="0" smtClean="0"/>
              <a:t>anxiety quickly</a:t>
            </a:r>
            <a:r>
              <a:rPr lang="en-US" dirty="0"/>
              <a:t>. Information obtained during recruitment and selection is always incomplete </a:t>
            </a:r>
            <a:r>
              <a:rPr lang="en-US" dirty="0" smtClean="0"/>
              <a:t>and can </a:t>
            </a:r>
            <a:r>
              <a:rPr lang="en-US" dirty="0"/>
              <a:t>be distorted. New employees, therefore, must </a:t>
            </a:r>
            <a:r>
              <a:rPr lang="en-US" dirty="0" smtClean="0"/>
              <a:t>clarify their </a:t>
            </a:r>
            <a:r>
              <a:rPr lang="en-US" dirty="0"/>
              <a:t>understanding of their role once they are on the </a:t>
            </a:r>
            <a:r>
              <a:rPr lang="en-US" dirty="0" smtClean="0"/>
              <a:t>job. Adjustments </a:t>
            </a:r>
            <a:r>
              <a:rPr lang="en-US" dirty="0"/>
              <a:t>take time—every new member goes through </a:t>
            </a:r>
            <a:r>
              <a:rPr lang="en-US" dirty="0" smtClean="0"/>
              <a:t>a settling-in </a:t>
            </a:r>
            <a:r>
              <a:rPr lang="en-US" dirty="0"/>
              <a:t>period that tends to follow a relatively </a:t>
            </a:r>
            <a:r>
              <a:rPr lang="en-US" dirty="0" smtClean="0"/>
              <a:t>standard pattern</a:t>
            </a:r>
            <a:r>
              <a:rPr lang="en-US" dirty="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Socialization Process</a:t>
            </a:r>
          </a:p>
        </p:txBody>
      </p:sp>
      <p:sp>
        <p:nvSpPr>
          <p:cNvPr id="3" name="Content Placeholder 2"/>
          <p:cNvSpPr>
            <a:spLocks noGrp="1"/>
          </p:cNvSpPr>
          <p:nvPr>
            <p:ph sz="quarter" idx="1"/>
          </p:nvPr>
        </p:nvSpPr>
        <p:spPr>
          <a:xfrm>
            <a:off x="457200" y="1600200"/>
            <a:ext cx="8229600" cy="4876800"/>
          </a:xfrm>
        </p:spPr>
        <p:txBody>
          <a:bodyPr>
            <a:normAutofit fontScale="92500" lnSpcReduction="20000"/>
          </a:bodyPr>
          <a:lstStyle/>
          <a:p>
            <a:pPr>
              <a:buNone/>
            </a:pPr>
            <a:r>
              <a:rPr lang="en-US" dirty="0" smtClean="0"/>
              <a:t>   Socialization </a:t>
            </a:r>
            <a:r>
              <a:rPr lang="en-US" dirty="0"/>
              <a:t>can be conceptualized as a process made </a:t>
            </a:r>
            <a:r>
              <a:rPr lang="en-US" dirty="0" smtClean="0"/>
              <a:t>up of </a:t>
            </a:r>
            <a:r>
              <a:rPr lang="en-US" dirty="0"/>
              <a:t>three stages: </a:t>
            </a:r>
            <a:r>
              <a:rPr lang="en-US" b="1" dirty="0"/>
              <a:t>pre-arrival, encounter, and </a:t>
            </a:r>
            <a:r>
              <a:rPr lang="en-US" b="1" dirty="0" smtClean="0"/>
              <a:t>metamorphosis.</a:t>
            </a:r>
            <a:r>
              <a:rPr lang="en-US" dirty="0" smtClean="0"/>
              <a:t> The </a:t>
            </a:r>
            <a:r>
              <a:rPr lang="en-US" dirty="0"/>
              <a:t>first stage encompasses the learning the new </a:t>
            </a:r>
            <a:r>
              <a:rPr lang="en-US" dirty="0" smtClean="0"/>
              <a:t>employee has </a:t>
            </a:r>
            <a:r>
              <a:rPr lang="en-US" dirty="0"/>
              <a:t>gained before joining the organization. In the </a:t>
            </a:r>
            <a:r>
              <a:rPr lang="en-US" dirty="0" smtClean="0"/>
              <a:t>second stage</a:t>
            </a:r>
            <a:r>
              <a:rPr lang="en-US" dirty="0"/>
              <a:t>, the new employee gains a clearer understanding </a:t>
            </a:r>
            <a:r>
              <a:rPr lang="en-US" dirty="0" smtClean="0"/>
              <a:t>of the </a:t>
            </a:r>
            <a:r>
              <a:rPr lang="en-US" dirty="0"/>
              <a:t>organization and deals with the realization that </a:t>
            </a:r>
            <a:r>
              <a:rPr lang="en-US" dirty="0" smtClean="0"/>
              <a:t>expectations and </a:t>
            </a:r>
            <a:r>
              <a:rPr lang="en-US" dirty="0"/>
              <a:t>reality may differ. The third stage involves </a:t>
            </a:r>
            <a:r>
              <a:rPr lang="en-US" dirty="0" smtClean="0"/>
              <a:t>lasting change</a:t>
            </a:r>
            <a:r>
              <a:rPr lang="en-US" dirty="0"/>
              <a:t>. Here, new employees become fully trained </a:t>
            </a:r>
            <a:r>
              <a:rPr lang="en-US" dirty="0" smtClean="0"/>
              <a:t>in their </a:t>
            </a:r>
            <a:r>
              <a:rPr lang="en-US" dirty="0"/>
              <a:t>jobs, perform successfully, and fit in with the </a:t>
            </a:r>
            <a:r>
              <a:rPr lang="en-US" dirty="0" smtClean="0"/>
              <a:t>values and </a:t>
            </a:r>
            <a:r>
              <a:rPr lang="en-US" dirty="0"/>
              <a:t>norms of </a:t>
            </a:r>
            <a:r>
              <a:rPr lang="en-US" dirty="0" smtClean="0"/>
              <a:t>coworkers. These </a:t>
            </a:r>
            <a:r>
              <a:rPr lang="en-US" dirty="0"/>
              <a:t>three stages </a:t>
            </a:r>
            <a:r>
              <a:rPr lang="en-US" dirty="0" smtClean="0"/>
              <a:t>ultimately affect </a:t>
            </a:r>
            <a:r>
              <a:rPr lang="en-US" dirty="0"/>
              <a:t>new employees’ productivity on the job, their commitment to the organization’s </a:t>
            </a:r>
            <a:r>
              <a:rPr lang="en-US" dirty="0" smtClean="0"/>
              <a:t>goals, and </a:t>
            </a:r>
            <a:r>
              <a:rPr lang="en-US" dirty="0"/>
              <a:t>their decision to remain with the organization.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PRE-ARRIVAL STAGE</a:t>
            </a:r>
            <a:endParaRPr lang="en-US" b="1"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a:t>
            </a:r>
            <a:r>
              <a:rPr lang="en-US" b="1" dirty="0" smtClean="0"/>
              <a:t>The</a:t>
            </a:r>
            <a:r>
              <a:rPr lang="en-US" dirty="0" smtClean="0"/>
              <a:t> </a:t>
            </a:r>
            <a:r>
              <a:rPr lang="en-US" b="1" dirty="0"/>
              <a:t>pre-arrival stage explicitly recognizes that each individual arrives with a set </a:t>
            </a:r>
            <a:r>
              <a:rPr lang="en-US" b="1" dirty="0" smtClean="0"/>
              <a:t>of organizational </a:t>
            </a:r>
            <a:r>
              <a:rPr lang="en-US" b="1" dirty="0"/>
              <a:t>values, attitudes, culture, and expectations</a:t>
            </a:r>
            <a:r>
              <a:rPr lang="en-US" dirty="0"/>
              <a:t>. These may cover both </a:t>
            </a:r>
            <a:r>
              <a:rPr lang="en-US" dirty="0" smtClean="0"/>
              <a:t>the work </a:t>
            </a:r>
            <a:r>
              <a:rPr lang="en-US" dirty="0"/>
              <a:t>to be done and the organization. In many jobs, particularly high-skilled and </a:t>
            </a:r>
            <a:r>
              <a:rPr lang="en-US" dirty="0" smtClean="0"/>
              <a:t>managerial jobs</a:t>
            </a:r>
            <a:r>
              <a:rPr lang="en-US" dirty="0"/>
              <a:t>, new members will have considerable prior socialization in training and </a:t>
            </a:r>
            <a:r>
              <a:rPr lang="en-US" dirty="0" smtClean="0"/>
              <a:t>in school. Part </a:t>
            </a:r>
            <a:r>
              <a:rPr lang="en-US" dirty="0"/>
              <a:t>of teaching business students is to socialize them as to what business </a:t>
            </a:r>
            <a:r>
              <a:rPr lang="en-US" dirty="0" smtClean="0"/>
              <a:t>is like</a:t>
            </a:r>
            <a:r>
              <a:rPr lang="en-US" dirty="0"/>
              <a:t>, what to expect in a business career, and what kind of attitudes professors believe </a:t>
            </a:r>
            <a:r>
              <a:rPr lang="en-US" dirty="0" smtClean="0"/>
              <a:t>will lead </a:t>
            </a:r>
            <a:r>
              <a:rPr lang="en-US" dirty="0"/>
              <a:t>to successful assimilation in an organization. Pre-arrival socialization, </a:t>
            </a:r>
            <a:r>
              <a:rPr lang="en-US" dirty="0" smtClean="0"/>
              <a:t>however, goes </a:t>
            </a:r>
            <a:r>
              <a:rPr lang="en-US" dirty="0"/>
              <a:t>beyond the specific job</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2000"/>
            <a:ext cx="8229600" cy="5364163"/>
          </a:xfrm>
        </p:spPr>
        <p:txBody>
          <a:bodyPr>
            <a:normAutofit fontScale="92500" lnSpcReduction="20000"/>
          </a:bodyPr>
          <a:lstStyle/>
          <a:p>
            <a:pPr>
              <a:buNone/>
            </a:pPr>
            <a:r>
              <a:rPr lang="en-US" dirty="0" smtClean="0"/>
              <a:t>    </a:t>
            </a:r>
          </a:p>
          <a:p>
            <a:pPr>
              <a:buNone/>
            </a:pPr>
            <a:endParaRPr lang="en-US" dirty="0" smtClean="0"/>
          </a:p>
          <a:p>
            <a:pPr>
              <a:buNone/>
            </a:pPr>
            <a:r>
              <a:rPr lang="en-US" dirty="0" smtClean="0"/>
              <a:t>    Once </a:t>
            </a:r>
            <a:r>
              <a:rPr lang="en-US" dirty="0"/>
              <a:t>the best candidate has been selected, organizations would do well by not </a:t>
            </a:r>
            <a:r>
              <a:rPr lang="en-US" dirty="0" smtClean="0"/>
              <a:t>sitting back </a:t>
            </a:r>
            <a:r>
              <a:rPr lang="en-US" dirty="0"/>
              <a:t>and waiting until she shows up for the first day of </a:t>
            </a:r>
            <a:r>
              <a:rPr lang="en-US" dirty="0" smtClean="0"/>
              <a:t>work. It </a:t>
            </a:r>
            <a:r>
              <a:rPr lang="en-US" dirty="0"/>
              <a:t>is important to keep the new hire interested by maintaining contact </a:t>
            </a:r>
            <a:r>
              <a:rPr lang="en-US" dirty="0" smtClean="0"/>
              <a:t>until she </a:t>
            </a:r>
            <a:r>
              <a:rPr lang="en-US" dirty="0"/>
              <a:t>is completing employment forms on the first day. Ways to maintain contact </a:t>
            </a:r>
            <a:r>
              <a:rPr lang="en-US" dirty="0" smtClean="0"/>
              <a:t>and begin </a:t>
            </a:r>
            <a:r>
              <a:rPr lang="en-US" dirty="0"/>
              <a:t>the </a:t>
            </a:r>
            <a:r>
              <a:rPr lang="en-US" dirty="0" smtClean="0"/>
              <a:t>on boarding </a:t>
            </a:r>
            <a:r>
              <a:rPr lang="en-US" dirty="0"/>
              <a:t>process include mailing small gifts such as shirts </a:t>
            </a:r>
            <a:r>
              <a:rPr lang="en-US" dirty="0" smtClean="0"/>
              <a:t>with </a:t>
            </a:r>
            <a:r>
              <a:rPr lang="en-US" dirty="0"/>
              <a:t>the company logo, inviting the employee for luncheons or tours </a:t>
            </a:r>
            <a:r>
              <a:rPr lang="en-US" dirty="0" smtClean="0"/>
              <a:t>of the </a:t>
            </a:r>
            <a:r>
              <a:rPr lang="en-US" dirty="0"/>
              <a:t>new employer’s facilities with other new hires, </a:t>
            </a:r>
            <a:r>
              <a:rPr lang="en-US" dirty="0" smtClean="0"/>
              <a:t>and </a:t>
            </a:r>
            <a:r>
              <a:rPr lang="en-US" dirty="0"/>
              <a:t>establishing contact with </a:t>
            </a:r>
            <a:r>
              <a:rPr lang="en-US" dirty="0" smtClean="0"/>
              <a:t>a mentor </a:t>
            </a:r>
            <a:r>
              <a:rPr lang="en-US" dirty="0"/>
              <a:t>that can answer questions and begin to teach the new employee about </a:t>
            </a:r>
            <a:r>
              <a:rPr lang="en-US" dirty="0" smtClean="0"/>
              <a:t>the company </a:t>
            </a:r>
            <a:r>
              <a:rPr lang="en-US" dirty="0"/>
              <a:t>culture.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ENCOUNTER STAGE</a:t>
            </a:r>
            <a:endParaRPr lang="en-US" b="1" dirty="0"/>
          </a:p>
        </p:txBody>
      </p:sp>
      <p:sp>
        <p:nvSpPr>
          <p:cNvPr id="3" name="Content Placeholder 2"/>
          <p:cNvSpPr>
            <a:spLocks noGrp="1"/>
          </p:cNvSpPr>
          <p:nvPr>
            <p:ph sz="quarter" idx="1"/>
          </p:nvPr>
        </p:nvSpPr>
        <p:spPr/>
        <p:txBody>
          <a:bodyPr>
            <a:normAutofit/>
          </a:bodyPr>
          <a:lstStyle/>
          <a:p>
            <a:pPr>
              <a:buNone/>
            </a:pPr>
            <a:r>
              <a:rPr lang="en-US" dirty="0" smtClean="0"/>
              <a:t>   Upon </a:t>
            </a:r>
            <a:r>
              <a:rPr lang="en-US" dirty="0"/>
              <a:t>entry into the organization, new members enter the </a:t>
            </a:r>
            <a:r>
              <a:rPr lang="en-US" b="1" dirty="0"/>
              <a:t>encounter stage . </a:t>
            </a:r>
            <a:r>
              <a:rPr lang="en-US" b="1" dirty="0" smtClean="0"/>
              <a:t>Here, individuals </a:t>
            </a:r>
            <a:r>
              <a:rPr lang="en-US" b="1" dirty="0"/>
              <a:t>confront the possible contrast between their expectations about jobs, </a:t>
            </a:r>
            <a:r>
              <a:rPr lang="en-US" b="1" dirty="0" smtClean="0"/>
              <a:t>coworkers, supervisors</a:t>
            </a:r>
            <a:r>
              <a:rPr lang="en-US" b="1" dirty="0"/>
              <a:t>, and the organization in general, and reality</a:t>
            </a:r>
            <a:r>
              <a:rPr lang="en-US" dirty="0"/>
              <a:t>. If expectations prove to </a:t>
            </a:r>
            <a:r>
              <a:rPr lang="en-US" dirty="0" smtClean="0"/>
              <a:t>have been </a:t>
            </a:r>
            <a:r>
              <a:rPr lang="en-US" dirty="0"/>
              <a:t>more or less accurate, the encounter stage merely reaffirms perceptions </a:t>
            </a:r>
            <a:r>
              <a:rPr lang="en-US" dirty="0" smtClean="0"/>
              <a:t>generated earlier</a:t>
            </a:r>
            <a:r>
              <a:rPr lang="en-US" dirty="0"/>
              <a:t>. However, this is not always the case</a:t>
            </a:r>
            <a:r>
              <a:rPr lang="en-US" dirty="0" smtClean="0"/>
              <a: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8229600" cy="4876800"/>
          </a:xfrm>
        </p:spPr>
        <p:txBody>
          <a:bodyPr>
            <a:normAutofit fontScale="92500" lnSpcReduction="10000"/>
          </a:bodyPr>
          <a:lstStyle/>
          <a:p>
            <a:pPr>
              <a:buNone/>
            </a:pPr>
            <a:r>
              <a:rPr lang="en-US" dirty="0" smtClean="0"/>
              <a:t>    Finally</a:t>
            </a:r>
            <a:r>
              <a:rPr lang="en-US" dirty="0"/>
              <a:t>, the new members must work out any problems discovered during the </a:t>
            </a:r>
            <a:r>
              <a:rPr lang="en-US" dirty="0" smtClean="0"/>
              <a:t>encounter stage</a:t>
            </a:r>
            <a:r>
              <a:rPr lang="en-US" dirty="0"/>
              <a:t>. This may mean going through changes—this is called the </a:t>
            </a:r>
            <a:r>
              <a:rPr lang="en-US" b="1" dirty="0"/>
              <a:t>metamorphosis stage . </a:t>
            </a:r>
            <a:r>
              <a:rPr lang="en-US" b="1" dirty="0" smtClean="0"/>
              <a:t>But </a:t>
            </a:r>
            <a:r>
              <a:rPr lang="en-US" dirty="0" smtClean="0"/>
              <a:t>what </a:t>
            </a:r>
            <a:r>
              <a:rPr lang="en-US" dirty="0"/>
              <a:t>is a desirable </a:t>
            </a:r>
            <a:r>
              <a:rPr lang="en-US" dirty="0" smtClean="0"/>
              <a:t>metamorphosis?  </a:t>
            </a:r>
            <a:r>
              <a:rPr lang="en-US" dirty="0"/>
              <a:t>Metamorphosis is complete—as is </a:t>
            </a:r>
            <a:r>
              <a:rPr lang="en-US" dirty="0" smtClean="0"/>
              <a:t>socialization—when new </a:t>
            </a:r>
            <a:r>
              <a:rPr lang="en-US" dirty="0"/>
              <a:t>members become comfortable with the organization and their work teams. They </a:t>
            </a:r>
            <a:r>
              <a:rPr lang="en-US" dirty="0" smtClean="0"/>
              <a:t>internalize coworker </a:t>
            </a:r>
            <a:r>
              <a:rPr lang="en-US" dirty="0"/>
              <a:t>and organization norms, and they understand and accept these </a:t>
            </a:r>
            <a:r>
              <a:rPr lang="en-US" dirty="0" smtClean="0"/>
              <a:t>norms. New </a:t>
            </a:r>
            <a:r>
              <a:rPr lang="en-US" dirty="0"/>
              <a:t>members will feel accepted by their peers as trusted and valued individuals. They </a:t>
            </a:r>
            <a:r>
              <a:rPr lang="en-US" dirty="0" smtClean="0"/>
              <a:t>will feel </a:t>
            </a:r>
            <a:r>
              <a:rPr lang="en-US" dirty="0"/>
              <a:t>competent to complete their jobs </a:t>
            </a:r>
            <a:r>
              <a:rPr lang="en-US" dirty="0" smtClean="0"/>
              <a:t>successfully.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buNone/>
            </a:pPr>
            <a:r>
              <a:rPr lang="en-US" dirty="0" smtClean="0"/>
              <a:t>   They </a:t>
            </a:r>
            <a:r>
              <a:rPr lang="en-US" dirty="0"/>
              <a:t>will understand the </a:t>
            </a:r>
            <a:r>
              <a:rPr lang="en-US" dirty="0" smtClean="0"/>
              <a:t>organizational system—not </a:t>
            </a:r>
            <a:r>
              <a:rPr lang="en-US" dirty="0"/>
              <a:t>only their own tasks but the </a:t>
            </a:r>
            <a:r>
              <a:rPr lang="en-US" b="1" dirty="0"/>
              <a:t>rules, procedures, and informally accepted </a:t>
            </a:r>
            <a:r>
              <a:rPr lang="en-US" b="1" dirty="0" smtClean="0"/>
              <a:t>practices as </a:t>
            </a:r>
            <a:r>
              <a:rPr lang="en-US" b="1" dirty="0"/>
              <a:t>well</a:t>
            </a:r>
            <a:r>
              <a:rPr lang="en-US" dirty="0"/>
              <a:t>. Finally, they will know how they will be evaluated. That is, </a:t>
            </a:r>
            <a:r>
              <a:rPr lang="en-US" dirty="0" smtClean="0"/>
              <a:t> they’ve </a:t>
            </a:r>
            <a:r>
              <a:rPr lang="en-US" dirty="0"/>
              <a:t>gained </a:t>
            </a:r>
            <a:r>
              <a:rPr lang="en-US" dirty="0" smtClean="0"/>
              <a:t>an understanding </a:t>
            </a:r>
            <a:r>
              <a:rPr lang="en-US" dirty="0"/>
              <a:t>of what criteria will be used to measure and appraise their work. They’ll </a:t>
            </a:r>
            <a:r>
              <a:rPr lang="en-US" dirty="0" smtClean="0"/>
              <a:t>know what </a:t>
            </a:r>
            <a:r>
              <a:rPr lang="en-US" dirty="0"/>
              <a:t>is expected of them and what constitutes a good job. </a:t>
            </a:r>
            <a:r>
              <a:rPr lang="en-US" b="1" dirty="0"/>
              <a:t>Consequently,</a:t>
            </a:r>
            <a:r>
              <a:rPr lang="en-US" dirty="0"/>
              <a:t> </a:t>
            </a:r>
            <a:r>
              <a:rPr lang="en-US" b="1" dirty="0"/>
              <a:t>successful </a:t>
            </a:r>
            <a:r>
              <a:rPr lang="en-US" b="1" dirty="0" smtClean="0"/>
              <a:t>metamorphosis should </a:t>
            </a:r>
            <a:r>
              <a:rPr lang="en-US" b="1" dirty="0"/>
              <a:t>have a positive effect on new employees’ productivity</a:t>
            </a:r>
            <a:r>
              <a:rPr lang="en-US" dirty="0"/>
              <a:t>, </a:t>
            </a:r>
            <a:r>
              <a:rPr lang="en-US" b="1" dirty="0"/>
              <a:t>the employee’s </a:t>
            </a:r>
            <a:r>
              <a:rPr lang="en-US" b="1" dirty="0" smtClean="0"/>
              <a:t>commitment to </a:t>
            </a:r>
            <a:r>
              <a:rPr lang="en-US" b="1" dirty="0"/>
              <a:t>the organization, and should reduce the likelihood that the employee will </a:t>
            </a:r>
            <a:r>
              <a:rPr lang="en-US" b="1" dirty="0" smtClean="0"/>
              <a:t>leave the </a:t>
            </a:r>
            <a:r>
              <a:rPr lang="en-US" b="1" dirty="0"/>
              <a:t>organization any </a:t>
            </a:r>
            <a:r>
              <a:rPr lang="en-US" b="1"/>
              <a:t>time </a:t>
            </a:r>
            <a:r>
              <a:rPr lang="en-US" b="1" smtClean="0"/>
              <a:t>soon.</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Purpose of New-Employee</a:t>
            </a:r>
            <a:br>
              <a:rPr lang="en-US" b="1" dirty="0" smtClean="0"/>
            </a:br>
            <a:r>
              <a:rPr lang="en-US" b="1" dirty="0" smtClean="0"/>
              <a:t>Orientation</a:t>
            </a:r>
            <a:endParaRPr lang="en-US" dirty="0"/>
          </a:p>
        </p:txBody>
      </p:sp>
      <p:sp>
        <p:nvSpPr>
          <p:cNvPr id="3" name="Content Placeholder 2"/>
          <p:cNvSpPr>
            <a:spLocks noGrp="1"/>
          </p:cNvSpPr>
          <p:nvPr>
            <p:ph sz="quarter" idx="1"/>
          </p:nvPr>
        </p:nvSpPr>
        <p:spPr/>
        <p:txBody>
          <a:bodyPr/>
          <a:lstStyle/>
          <a:p>
            <a:pPr>
              <a:buNone/>
            </a:pPr>
            <a:r>
              <a:rPr lang="en-US" dirty="0" smtClean="0"/>
              <a:t>   </a:t>
            </a:r>
            <a:r>
              <a:rPr lang="en-US" b="1" dirty="0" smtClean="0"/>
              <a:t>New-employee orientation covers the activities involved in introducing a new employee to the organization and to the individuals in his or her work unit.</a:t>
            </a:r>
            <a:r>
              <a:rPr lang="en-US" dirty="0" smtClean="0"/>
              <a:t> It expands on information received during the recruitment and selection stages and helps reduce the initial anxiety employees usually feel when beginning a new job</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EXAMPLE</a:t>
            </a:r>
            <a:endParaRPr lang="en-US" b="1" dirty="0"/>
          </a:p>
        </p:txBody>
      </p:sp>
      <p:sp>
        <p:nvSpPr>
          <p:cNvPr id="3" name="Content Placeholder 2"/>
          <p:cNvSpPr>
            <a:spLocks noGrp="1"/>
          </p:cNvSpPr>
          <p:nvPr>
            <p:ph sz="quarter" idx="1"/>
          </p:nvPr>
        </p:nvSpPr>
        <p:spPr/>
        <p:txBody>
          <a:bodyPr>
            <a:normAutofit lnSpcReduction="10000"/>
          </a:bodyPr>
          <a:lstStyle/>
          <a:p>
            <a:pPr>
              <a:buNone/>
            </a:pPr>
            <a:r>
              <a:rPr lang="en-US" dirty="0" smtClean="0"/>
              <a:t>   An orientation program should familiarize the new member with the organization’s objectives, history, philosophy, procedures, and rules; communicate relevant HRM policies such as </a:t>
            </a:r>
            <a:r>
              <a:rPr lang="en-US" b="1" dirty="0" smtClean="0"/>
              <a:t>work hours, pay procedures, overtime requirements, and company benefits; review the specific duties and responsibilities of the new member’s job</a:t>
            </a:r>
            <a:r>
              <a:rPr lang="en-US" dirty="0" smtClean="0"/>
              <a:t>; provide a tour of the organization’s physical facilities; and introduce the employee to his or her manager and coworkers.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normAutofit/>
          </a:bodyPr>
          <a:lstStyle/>
          <a:p>
            <a:r>
              <a:rPr lang="en-US" b="1" dirty="0"/>
              <a:t>The Outsider–Insider Passage</a:t>
            </a:r>
            <a:endParaRPr lang="en-US" dirty="0"/>
          </a:p>
        </p:txBody>
      </p:sp>
      <p:sp>
        <p:nvSpPr>
          <p:cNvPr id="3" name="Content Placeholder 2"/>
          <p:cNvSpPr>
            <a:spLocks noGrp="1"/>
          </p:cNvSpPr>
          <p:nvPr>
            <p:ph sz="quarter" idx="1"/>
          </p:nvPr>
        </p:nvSpPr>
        <p:spPr>
          <a:xfrm>
            <a:off x="457200" y="1600200"/>
            <a:ext cx="8229600" cy="4953000"/>
          </a:xfrm>
        </p:spPr>
        <p:txBody>
          <a:bodyPr>
            <a:normAutofit/>
          </a:bodyPr>
          <a:lstStyle/>
          <a:p>
            <a:pPr>
              <a:buNone/>
            </a:pPr>
            <a:r>
              <a:rPr lang="en-US" b="1" dirty="0" smtClean="0"/>
              <a:t>    Socialization , </a:t>
            </a:r>
            <a:r>
              <a:rPr lang="en-US" b="1" dirty="0"/>
              <a:t>frequently called “ </a:t>
            </a:r>
            <a:r>
              <a:rPr lang="en-US" b="1" dirty="0" smtClean="0"/>
              <a:t>on boarding </a:t>
            </a:r>
            <a:r>
              <a:rPr lang="en-US" b="1" dirty="0"/>
              <a:t>,” </a:t>
            </a:r>
            <a:r>
              <a:rPr lang="en-US" b="1" dirty="0" smtClean="0"/>
              <a:t>refers </a:t>
            </a:r>
            <a:r>
              <a:rPr lang="en-US" b="1" dirty="0"/>
              <a:t>to the process of helping </a:t>
            </a:r>
            <a:r>
              <a:rPr lang="en-US" b="1" dirty="0" smtClean="0"/>
              <a:t>employees adapt </a:t>
            </a:r>
            <a:r>
              <a:rPr lang="en-US" b="1" dirty="0"/>
              <a:t>to a new job and new organizational culture</a:t>
            </a:r>
            <a:r>
              <a:rPr lang="en-US" dirty="0"/>
              <a:t>. It goes beyond new </a:t>
            </a:r>
            <a:r>
              <a:rPr lang="en-US" dirty="0" smtClean="0"/>
              <a:t>employee orientation</a:t>
            </a:r>
            <a:r>
              <a:rPr lang="en-US" dirty="0"/>
              <a:t>. For instance, when you begin a new job, accept a lateral transfer, or are </a:t>
            </a:r>
            <a:r>
              <a:rPr lang="en-US" dirty="0" smtClean="0"/>
              <a:t>promoted, you </a:t>
            </a:r>
            <a:r>
              <a:rPr lang="en-US" dirty="0"/>
              <a:t>must make adjustments. You adapt to a new environment that includes </a:t>
            </a:r>
            <a:r>
              <a:rPr lang="en-US" dirty="0" smtClean="0"/>
              <a:t>different work </a:t>
            </a:r>
            <a:r>
              <a:rPr lang="en-US" dirty="0"/>
              <a:t>activities, a new boss, a different and most likely diverse group of </a:t>
            </a:r>
            <a:r>
              <a:rPr lang="en-US" dirty="0" smtClean="0"/>
              <a:t>coworkers </a:t>
            </a:r>
            <a:r>
              <a:rPr lang="en-US" dirty="0"/>
              <a:t>and probably a unique set of standards for what constitutes successful </a:t>
            </a:r>
            <a:r>
              <a:rPr lang="en-US" dirty="0" smtClean="0"/>
              <a:t>performance.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is responsible for orientation</a:t>
            </a:r>
            <a:r>
              <a:rPr lang="en-US" dirty="0" smtClean="0"/>
              <a:t>?</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    This can be done by the new employee’s supervisor, by the people in HR, through computer-based programs, or by some combination of methods. In many </a:t>
            </a:r>
            <a:r>
              <a:rPr lang="en-US" b="1" dirty="0" smtClean="0"/>
              <a:t>medium sized and most large organizations,</a:t>
            </a:r>
            <a:r>
              <a:rPr lang="en-US" dirty="0" smtClean="0"/>
              <a:t> HRM takes charge of explaining such matters as overall organizational policies and employee benefits. In other medium-sized and most small firms, new employees will receive their entire orientation from their supervisor or be exposed to an orientation program on the company’s intranet. Of course, the new employee’s orientation may not be formal at all. </a:t>
            </a:r>
            <a:r>
              <a:rPr lang="en-US" b="1" dirty="0" smtClean="0"/>
              <a:t>For instance, in many small organizations, orientation may mean the new member reports to her supervisor, who then assigns her to another employee who introduces her to coworkers.</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Organization culture</a:t>
            </a:r>
            <a:endParaRPr lang="en-US" b="1" dirty="0"/>
          </a:p>
        </p:txBody>
      </p:sp>
      <p:sp>
        <p:nvSpPr>
          <p:cNvPr id="3" name="Content Placeholder 2"/>
          <p:cNvSpPr>
            <a:spLocks noGrp="1"/>
          </p:cNvSpPr>
          <p:nvPr>
            <p:ph sz="quarter" idx="1"/>
          </p:nvPr>
        </p:nvSpPr>
        <p:spPr/>
        <p:txBody>
          <a:bodyPr/>
          <a:lstStyle/>
          <a:p>
            <a:pPr>
              <a:buNone/>
            </a:pPr>
            <a:r>
              <a:rPr lang="en-US" dirty="0" smtClean="0"/>
              <a:t>    </a:t>
            </a:r>
            <a:r>
              <a:rPr lang="en-US" b="1" dirty="0" smtClean="0"/>
              <a:t>The system of sharing meaning within the organization that determines how employees act</a:t>
            </a:r>
            <a:r>
              <a:rPr lang="en-US" dirty="0" smtClean="0"/>
              <a:t>. An employee who has been properly socialized to the organization’s culture, then, has learned how work is done, what matters, and which work-related behaviors and perspectives are or are not acceptable and desirable. In most cases, this involves input from many individuals.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HRM ROLE IN ORIENTATION</a:t>
            </a:r>
            <a:endParaRPr lang="en-US" b="1"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The orientation function can be performed by HRM, line management, or a combination of the two. Despite a preference for a combination strategy, we contend that HRM plays a major coordinating role in new-employee orientation, which ensures that the appropriate components are in place. </a:t>
            </a:r>
            <a:r>
              <a:rPr lang="en-US" b="1" dirty="0" smtClean="0"/>
              <a:t>For example</a:t>
            </a:r>
            <a:r>
              <a:rPr lang="en-US" dirty="0" smtClean="0"/>
              <a:t>, in our discussion of making the job offer we emphasized that the offer should come from human resources to better coordinate administrative activities surrounding a new hire. The same holds true for new-employee orientation. </a:t>
            </a:r>
            <a:r>
              <a:rPr lang="en-US" b="1" dirty="0" smtClean="0"/>
              <a:t>Depending on the recruiting, a systematic schedule should guide employee entry into a company</a:t>
            </a:r>
            <a:r>
              <a:rPr lang="en-US" dirty="0" smtClean="0"/>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HRM ROLE IN ORIENTATION</a:t>
            </a:r>
            <a:endParaRPr lang="en-US" dirty="0"/>
          </a:p>
        </p:txBody>
      </p:sp>
      <p:sp>
        <p:nvSpPr>
          <p:cNvPr id="3" name="Content Placeholder 2"/>
          <p:cNvSpPr>
            <a:spLocks noGrp="1"/>
          </p:cNvSpPr>
          <p:nvPr>
            <p:ph sz="quarter" idx="1"/>
          </p:nvPr>
        </p:nvSpPr>
        <p:spPr>
          <a:xfrm>
            <a:off x="612648" y="1600200"/>
            <a:ext cx="8153400" cy="4953000"/>
          </a:xfrm>
        </p:spPr>
        <p:txBody>
          <a:bodyPr>
            <a:normAutofit lnSpcReduction="10000"/>
          </a:bodyPr>
          <a:lstStyle/>
          <a:p>
            <a:pPr>
              <a:buNone/>
            </a:pPr>
            <a:r>
              <a:rPr lang="en-US" dirty="0" smtClean="0"/>
              <a:t>    As job offers are made and accepted, HRM should instruct the new employee </a:t>
            </a:r>
            <a:r>
              <a:rPr lang="en-US" b="1" dirty="0" smtClean="0"/>
              <a:t>when to report to work. </a:t>
            </a:r>
            <a:r>
              <a:rPr lang="en-US" dirty="0" smtClean="0"/>
              <a:t>However, before the employee formally arrives, HRM must be prepared to handle some of the more routine needs of these individuals. For example, new employees typically have a long list of questions about benefits. More proactive organizations prepare a </a:t>
            </a:r>
            <a:r>
              <a:rPr lang="en-US" b="1" dirty="0" smtClean="0"/>
              <a:t>package for new employees</a:t>
            </a:r>
            <a:r>
              <a:rPr lang="en-US" dirty="0" smtClean="0"/>
              <a:t>. This package generally focuses on important decisions a new employee must make—choice of health insurance, setting up direct deposit of paychecks, and tax-withholding information.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HRM ROLE IN ORIENTATION</a:t>
            </a:r>
            <a:endParaRPr lang="en-US" dirty="0"/>
          </a:p>
        </p:txBody>
      </p:sp>
      <p:sp>
        <p:nvSpPr>
          <p:cNvPr id="3" name="Content Placeholder 2"/>
          <p:cNvSpPr>
            <a:spLocks noGrp="1"/>
          </p:cNvSpPr>
          <p:nvPr>
            <p:ph sz="quarter" idx="1"/>
          </p:nvPr>
        </p:nvSpPr>
        <p:spPr>
          <a:xfrm>
            <a:off x="612648" y="1600200"/>
            <a:ext cx="8153400" cy="4724400"/>
          </a:xfrm>
        </p:spPr>
        <p:txBody>
          <a:bodyPr>
            <a:normAutofit fontScale="92500"/>
          </a:bodyPr>
          <a:lstStyle/>
          <a:p>
            <a:pPr>
              <a:buNone/>
            </a:pPr>
            <a:r>
              <a:rPr lang="en-US" dirty="0" smtClean="0"/>
              <a:t>   HRM’s second concern involves its role as a participant in the process. Most new employees’ exposure to the organization thus far has been with HRM, but after the hiring process is over, HRM quickly drops out of the picture unless there is a problem. Therefore, HRM must spend some orientation time addressing what assistance it can offer to employees in the future. They must let new employees know what else HRM can do for them in the future, particularly if many HRM services may be contracted out by departments, thereby lessening HRM’s effect in the organization.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EMPLOYEE HANDBOOK</a:t>
            </a:r>
            <a:endParaRPr lang="en-US" b="1" dirty="0"/>
          </a:p>
        </p:txBody>
      </p:sp>
      <p:sp>
        <p:nvSpPr>
          <p:cNvPr id="3" name="Content Placeholder 2"/>
          <p:cNvSpPr>
            <a:spLocks noGrp="1"/>
          </p:cNvSpPr>
          <p:nvPr>
            <p:ph sz="quarter" idx="1"/>
          </p:nvPr>
        </p:nvSpPr>
        <p:spPr/>
        <p:txBody>
          <a:bodyPr/>
          <a:lstStyle/>
          <a:p>
            <a:pPr>
              <a:buNone/>
            </a:pPr>
            <a:r>
              <a:rPr lang="en-US" dirty="0" smtClean="0"/>
              <a:t>    This handbook is not a contract, expressed or implied, guaranteeing employment for any specific duration. Although [the company] hopes that your employment relationship with us will be long term, either you or the company may terminate</a:t>
            </a:r>
          </a:p>
          <a:p>
            <a:pPr>
              <a:buNone/>
            </a:pPr>
            <a:r>
              <a:rPr lang="en-US" dirty="0" smtClean="0"/>
              <a:t>   this relationship at any time, for any reason, with or without cause or notice.”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buNone/>
            </a:pPr>
            <a:r>
              <a:rPr lang="en-US" dirty="0" smtClean="0"/>
              <a:t>   Employee handbooks also generate other benefits. They can help new employees understand the elements of organizational culture, which will, hopefully, build loyalty and commitment. By being thorough in its coverage, an employee handbook will address various HRM policies and work rules so employees understand what is expected. For example, the handbook may discuss discipline and discharge procedures and the appeals process should the employee believe that the procedure was administered unfairly. The handbook, then, serves to ensure that any HRM policy will be fair, equitable, and consistently applied.</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Employee Training</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b="1" dirty="0" smtClean="0"/>
              <a:t>    Employee training is a learning experience: it seeks a relatively permanent change </a:t>
            </a:r>
            <a:r>
              <a:rPr lang="en-US" dirty="0" smtClean="0"/>
              <a:t>in employees to improve job performance. Thus, training involves teaching new skills, knowledge, attitudes, and/or behavior. This may mean changing what employees know, how they work, or their attitudes toward their jobs, coworkers, managers, and the organization.</a:t>
            </a:r>
          </a:p>
          <a:p>
            <a:pPr>
              <a:buNone/>
            </a:pPr>
            <a:r>
              <a:rPr lang="en-US" dirty="0" smtClean="0"/>
              <a:t>   Managers, possibly with HRM assistance, decide when employees need training and what form that training should take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pPr>
              <a:buNone/>
            </a:pPr>
            <a:r>
              <a:rPr lang="en-US" dirty="0" smtClean="0"/>
              <a:t>    For our purposes, we will differentiate between employee training and </a:t>
            </a:r>
            <a:r>
              <a:rPr lang="en-US" b="1" dirty="0" smtClean="0"/>
              <a:t>employee development for one particular reason: Although both are similar in learning methods, </a:t>
            </a:r>
            <a:r>
              <a:rPr lang="en-US" dirty="0" smtClean="0"/>
              <a:t>their time frames differ. Training is more present-day oriented; it focuses on individuals’ current jobs, enhancing those specific skills and abilities needed to immediately perform their jobs. For example, suppose you enter the job market during your senior year of college, pursuing a job as a marketing representative. Despite your degree in marketing, you will need some training. Specifically, you’ll need to learn the company’s policies and practices, product information, and other pertinent selling practices. This, by definition, is </a:t>
            </a:r>
            <a:r>
              <a:rPr lang="en-US" b="1" dirty="0" smtClean="0"/>
              <a:t>job-specific training</a:t>
            </a:r>
            <a:r>
              <a:rPr lang="en-US" dirty="0" smtClean="0"/>
              <a:t>, or training designed to make you more effective in your current job.</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DETERMINING TRAINING NEEDS</a:t>
            </a:r>
            <a:endParaRPr lang="en-US" dirty="0"/>
          </a:p>
        </p:txBody>
      </p:sp>
      <p:pic>
        <p:nvPicPr>
          <p:cNvPr id="2050" name="Picture 2"/>
          <p:cNvPicPr>
            <a:picLocks noGrp="1" noChangeAspect="1" noChangeArrowheads="1"/>
          </p:cNvPicPr>
          <p:nvPr>
            <p:ph sz="quarter" idx="1"/>
          </p:nvPr>
        </p:nvPicPr>
        <p:blipFill>
          <a:blip r:embed="rId2"/>
          <a:srcRect/>
          <a:stretch>
            <a:fillRect/>
          </a:stretch>
        </p:blipFill>
        <p:spPr bwMode="auto">
          <a:xfrm>
            <a:off x="708025" y="1600200"/>
            <a:ext cx="7962900"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Outsider–Insider Passage</a:t>
            </a:r>
            <a:endParaRPr lang="en-US" dirty="0"/>
          </a:p>
        </p:txBody>
      </p:sp>
      <p:sp>
        <p:nvSpPr>
          <p:cNvPr id="3" name="Content Placeholder 2"/>
          <p:cNvSpPr>
            <a:spLocks noGrp="1"/>
          </p:cNvSpPr>
          <p:nvPr>
            <p:ph sz="quarter" idx="1"/>
          </p:nvPr>
        </p:nvSpPr>
        <p:spPr>
          <a:xfrm>
            <a:off x="457200" y="1447800"/>
            <a:ext cx="8229600" cy="4953000"/>
          </a:xfrm>
        </p:spPr>
        <p:txBody>
          <a:bodyPr>
            <a:normAutofit/>
          </a:bodyPr>
          <a:lstStyle/>
          <a:p>
            <a:pPr>
              <a:buNone/>
            </a:pPr>
            <a:r>
              <a:rPr lang="en-US" dirty="0" smtClean="0"/>
              <a:t>   Although </a:t>
            </a:r>
            <a:r>
              <a:rPr lang="en-US" dirty="0"/>
              <a:t>we recognize that this socialization will go on throughout </a:t>
            </a:r>
            <a:r>
              <a:rPr lang="en-US" dirty="0" smtClean="0"/>
              <a:t>people’s careers—within </a:t>
            </a:r>
            <a:r>
              <a:rPr lang="en-US" dirty="0"/>
              <a:t>an organization as well as between </a:t>
            </a:r>
            <a:r>
              <a:rPr lang="en-US" dirty="0" smtClean="0"/>
              <a:t>organizations—the most </a:t>
            </a:r>
            <a:r>
              <a:rPr lang="en-US" dirty="0"/>
              <a:t>profound adjustment occurs when one makes the first move into </a:t>
            </a:r>
            <a:r>
              <a:rPr lang="en-US" dirty="0" smtClean="0"/>
              <a:t>an  organization</a:t>
            </a:r>
            <a:r>
              <a:rPr lang="en-US" dirty="0"/>
              <a:t>: the move from being an outsider to being an </a:t>
            </a:r>
            <a:r>
              <a:rPr lang="en-US" dirty="0" smtClean="0"/>
              <a:t>insider. This </a:t>
            </a:r>
            <a:r>
              <a:rPr lang="en-US" dirty="0"/>
              <a:t>is an </a:t>
            </a:r>
            <a:r>
              <a:rPr lang="en-US" dirty="0" smtClean="0"/>
              <a:t>important topic </a:t>
            </a:r>
            <a:r>
              <a:rPr lang="en-US" dirty="0"/>
              <a:t>for HRM because failing to help new employees make a </a:t>
            </a:r>
            <a:r>
              <a:rPr lang="en-US" dirty="0" smtClean="0"/>
              <a:t>connection right </a:t>
            </a:r>
            <a:r>
              <a:rPr lang="en-US" dirty="0"/>
              <a:t>away can result in costly turnover. For example, half of all hourly </a:t>
            </a:r>
            <a:r>
              <a:rPr lang="en-US" dirty="0" smtClean="0"/>
              <a:t>workers leave </a:t>
            </a:r>
            <a:r>
              <a:rPr lang="en-US" dirty="0"/>
              <a:t>new jobs within the first 120 days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TRAINING NEEDS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It is important to put training into perspective. Training may be costly, and it should not be viewed as a cure-all for what ails the organization. Rather, judge training by its contribution to performance, where performance is a function of skills, abilities, motivation, and the opportunity to perform. Managers must also compare the value received from performance increases attributable to training with the costs that training incurred</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TRAINING NEEDS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Once it has been determined that training is necessary, </a:t>
            </a:r>
            <a:r>
              <a:rPr lang="en-US" b="1" dirty="0" smtClean="0"/>
              <a:t>training goals </a:t>
            </a:r>
            <a:r>
              <a:rPr lang="en-US" dirty="0" smtClean="0"/>
              <a:t>must be established. Management should explicitly state its desired results for each employee. It is not adequate to say we want change in employee knowledge, skills, attitudes, or behavior; we must clarify what is to change and by how much. These goals should be tangible, verifiable, timely, and measurable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TRAINING NEEDS</a:t>
            </a:r>
            <a:endParaRPr lang="en-US" dirty="0"/>
          </a:p>
        </p:txBody>
      </p:sp>
      <p:sp>
        <p:nvSpPr>
          <p:cNvPr id="3" name="Content Placeholder 2"/>
          <p:cNvSpPr>
            <a:spLocks noGrp="1"/>
          </p:cNvSpPr>
          <p:nvPr>
            <p:ph sz="quarter" idx="1"/>
          </p:nvPr>
        </p:nvSpPr>
        <p:spPr/>
        <p:txBody>
          <a:bodyPr/>
          <a:lstStyle/>
          <a:p>
            <a:pPr>
              <a:buNone/>
            </a:pPr>
            <a:r>
              <a:rPr lang="en-US" dirty="0" smtClean="0"/>
              <a:t>    They should be clear to both the supervisor and the</a:t>
            </a:r>
          </a:p>
          <a:p>
            <a:pPr>
              <a:buNone/>
            </a:pPr>
            <a:r>
              <a:rPr lang="en-US" dirty="0" smtClean="0"/>
              <a:t>    employee. For instance, a firefighter might be expected to jump from a moving fire truck traveling at fifteen miles per hour, successfully hook up a four-inch hose to a hydrant, and turn on the hydrant, all in less than forty seconds. Such explicit goals ensure that both the supervisor and the employee know what is expected from the training effort.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Training Methods</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The old saying, “If the only tool you have is a hammer, then you tend to see every problem</a:t>
            </a:r>
          </a:p>
          <a:p>
            <a:pPr>
              <a:buNone/>
            </a:pPr>
            <a:r>
              <a:rPr lang="en-US" dirty="0" smtClean="0"/>
              <a:t>    as a nail,” is quite applicable to employee training. If you’re familiar with one type of training, such as classroom lectures, it may seem to be a good way to deliver training for many types of topics. However, what works best for teaching one type of skill may not work well for another.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EXAMPLE</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Teaching employees computer skills necessary for a newly automated process would require much different training methods than teaching employees about the skills and attitudes necessary for better customer service, diversity training, or </a:t>
            </a:r>
            <a:r>
              <a:rPr lang="en-US" dirty="0" smtClean="0"/>
              <a:t>preventing </a:t>
            </a:r>
            <a:r>
              <a:rPr lang="en-US" dirty="0" smtClean="0"/>
              <a:t>harassment. Fortunately, many different types of training methods are available. For the most part, however, we can classify them as on-the-job or off-the-job training.</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On-the-Job Training Methods</a:t>
            </a:r>
            <a:endParaRPr lang="en-US" dirty="0"/>
          </a:p>
        </p:txBody>
      </p:sp>
      <p:sp>
        <p:nvSpPr>
          <p:cNvPr id="3" name="Content Placeholder 2"/>
          <p:cNvSpPr>
            <a:spLocks noGrp="1"/>
          </p:cNvSpPr>
          <p:nvPr>
            <p:ph sz="quarter" idx="1"/>
          </p:nvPr>
        </p:nvSpPr>
        <p:spPr/>
        <p:txBody>
          <a:bodyPr/>
          <a:lstStyle/>
          <a:p>
            <a:pPr>
              <a:buNone/>
            </a:pPr>
            <a:r>
              <a:rPr lang="en-US" dirty="0" smtClean="0"/>
              <a:t>   For many situations, the most effective way to train</a:t>
            </a:r>
          </a:p>
          <a:p>
            <a:pPr>
              <a:buNone/>
            </a:pPr>
            <a:r>
              <a:rPr lang="en-US" dirty="0" smtClean="0"/>
              <a:t>  an employee involves putting the employee in the workplace and providing training with a fellow employee or trainer. Examples include: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On-the-Job Training </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85000" lnSpcReduction="10000"/>
          </a:bodyPr>
          <a:lstStyle/>
          <a:p>
            <a:pPr>
              <a:buNone/>
            </a:pPr>
            <a:r>
              <a:rPr lang="en-US" dirty="0" smtClean="0"/>
              <a:t>   It is probably the oldest and most frequently used type of training. If you think back to your first job, you were probably trained on-the-job. It can be quite informal and involves the trainee working alongside more experienced employees or trainers in the actual work environment. Small organizations may use OJT as their primary or only training method because they may not know that there are other methods available. It’s appropriate for many entry-level jobs, but there are other training tools that can be more effective. Employees who facilitate on-the-job training need to be trained themselves on the best way to model, teach, and reinforce the skills. Trainers also need to understand that they are representatives of the organizational culture as well as an expert in performing the task.</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On-the-Job Training </a:t>
            </a:r>
            <a:endParaRPr lang="en-US" dirty="0"/>
          </a:p>
        </p:txBody>
      </p:sp>
      <p:sp>
        <p:nvSpPr>
          <p:cNvPr id="3" name="Content Placeholder 2"/>
          <p:cNvSpPr>
            <a:spLocks noGrp="1"/>
          </p:cNvSpPr>
          <p:nvPr>
            <p:ph sz="quarter" idx="1"/>
          </p:nvPr>
        </p:nvSpPr>
        <p:spPr/>
        <p:txBody>
          <a:bodyPr/>
          <a:lstStyle/>
          <a:p>
            <a:pPr>
              <a:buNone/>
            </a:pPr>
            <a:r>
              <a:rPr lang="en-US" dirty="0" smtClean="0"/>
              <a:t>   HRM needs to determine which training methods are the most appropriate for the skills needed and the employees. It may be necessary to </a:t>
            </a:r>
            <a:r>
              <a:rPr lang="en-US" b="1" dirty="0" smtClean="0"/>
              <a:t>combine several methods</a:t>
            </a:r>
            <a:r>
              <a:rPr lang="en-US" dirty="0" smtClean="0"/>
              <a:t>. For example, production employees may need classroom instruction in topics like safety, quality standards, math, and measurement before hands-on training can begin.</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Job Rotation</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Job rotation involves lateral transfers that allow employees to work at different jobs and provides exposure to a variety of tasks. As with any training, HRM should take care to make sure the trainers not only know the job, but how to train others as well. Employers often move new hires through a rotation of different roles in the organization such as marketing, finance, and operations before they settle into a permanent position. This allows employees to develop a broad understanding of how jobs at the organization are interrelated and how one job may depend on the quality output from another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Apprenticeships</a:t>
            </a:r>
            <a:endParaRPr lang="en-US" dirty="0"/>
          </a:p>
        </p:txBody>
      </p:sp>
      <p:sp>
        <p:nvSpPr>
          <p:cNvPr id="3" name="Content Placeholder 2"/>
          <p:cNvSpPr>
            <a:spLocks noGrp="1"/>
          </p:cNvSpPr>
          <p:nvPr>
            <p:ph sz="quarter" idx="1"/>
          </p:nvPr>
        </p:nvSpPr>
        <p:spPr/>
        <p:txBody>
          <a:bodyPr>
            <a:normAutofit/>
          </a:bodyPr>
          <a:lstStyle/>
          <a:p>
            <a:pPr>
              <a:buNone/>
            </a:pPr>
            <a:r>
              <a:rPr lang="en-US" b="1" dirty="0" smtClean="0"/>
              <a:t>   Apprenticeships are frequently used to combine classroom instruction in combination </a:t>
            </a:r>
            <a:r>
              <a:rPr lang="en-US" dirty="0" smtClean="0"/>
              <a:t>with working alongside a seasoned veteran, coach, or mentor. The combination of hands-on and classroom learning complement each other. Apprenticeships are frequently used in skilled trade or craft jobs such as building trades. The experienced worker</a:t>
            </a:r>
          </a:p>
          <a:p>
            <a:pPr>
              <a:buNone/>
            </a:pPr>
            <a:r>
              <a:rPr lang="en-US" dirty="0" smtClean="0"/>
              <a:t>    provides support and encouragement in addition to training.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Socialization</a:t>
            </a:r>
          </a:p>
        </p:txBody>
      </p:sp>
      <p:sp>
        <p:nvSpPr>
          <p:cNvPr id="3" name="Content Placeholder 2"/>
          <p:cNvSpPr>
            <a:spLocks noGrp="1"/>
          </p:cNvSpPr>
          <p:nvPr>
            <p:ph sz="quarter" idx="1"/>
          </p:nvPr>
        </p:nvSpPr>
        <p:spPr>
          <a:xfrm>
            <a:off x="457200" y="1600201"/>
            <a:ext cx="8229600" cy="3200400"/>
          </a:xfrm>
        </p:spPr>
        <p:txBody>
          <a:bodyPr/>
          <a:lstStyle/>
          <a:p>
            <a:pPr>
              <a:buNone/>
            </a:pPr>
            <a:r>
              <a:rPr lang="en-US" dirty="0" smtClean="0"/>
              <a:t>   A </a:t>
            </a:r>
            <a:r>
              <a:rPr lang="en-US" dirty="0"/>
              <a:t>process of adaptation that </a:t>
            </a:r>
            <a:r>
              <a:rPr lang="en-US" dirty="0" smtClean="0"/>
              <a:t>takes place </a:t>
            </a:r>
            <a:r>
              <a:rPr lang="en-US" dirty="0"/>
              <a:t>as individuals attempt </a:t>
            </a:r>
            <a:r>
              <a:rPr lang="en-US" dirty="0" smtClean="0"/>
              <a:t>to learn </a:t>
            </a:r>
            <a:r>
              <a:rPr lang="en-US" dirty="0"/>
              <a:t>the values and norms </a:t>
            </a:r>
            <a:r>
              <a:rPr lang="en-US" dirty="0" smtClean="0"/>
              <a:t>of work </a:t>
            </a:r>
            <a:r>
              <a:rPr lang="en-US" dirty="0"/>
              <a:t>roles.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Internships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   Internships are opportunities for students in higher education to utilize their instruction </a:t>
            </a:r>
            <a:r>
              <a:rPr lang="en-US" dirty="0" smtClean="0"/>
              <a:t>and training in a chosen profession as part of their education. Internships vary from very unstructured to highly structured, and may include college credit. Organizations usually value internships as a way to reduce recruitment expenses without creating an obligation of regular employment. Interns also provide a valuable source of new ideas and creativity. Students participating in internships gain valuable real-world experience and greatly enhance their value to prospective employers, particularly in difficult economic times.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Off-the-Job Training Methods</a:t>
            </a:r>
            <a:endParaRPr lang="en-US" dirty="0"/>
          </a:p>
        </p:txBody>
      </p:sp>
      <p:sp>
        <p:nvSpPr>
          <p:cNvPr id="3" name="Content Placeholder 2"/>
          <p:cNvSpPr>
            <a:spLocks noGrp="1"/>
          </p:cNvSpPr>
          <p:nvPr>
            <p:ph sz="quarter" idx="1"/>
          </p:nvPr>
        </p:nvSpPr>
        <p:spPr/>
        <p:txBody>
          <a:bodyPr/>
          <a:lstStyle/>
          <a:p>
            <a:pPr>
              <a:buNone/>
            </a:pPr>
            <a:r>
              <a:rPr lang="en-US" dirty="0" smtClean="0"/>
              <a:t>    Some job skills require the trainee to spend some</a:t>
            </a:r>
          </a:p>
          <a:p>
            <a:pPr>
              <a:buNone/>
            </a:pPr>
            <a:r>
              <a:rPr lang="en-US" dirty="0" smtClean="0"/>
              <a:t>   time developing a skill before he is ready for “prime time.” This may be because accuracy is particularly important or because mistakes can be </a:t>
            </a:r>
            <a:r>
              <a:rPr lang="en-US" b="1" dirty="0" smtClean="0"/>
              <a:t>dangerous or costly</a:t>
            </a:r>
            <a:r>
              <a:rPr lang="en-US" dirty="0" smtClean="0"/>
              <a:t>. Other situations may require learning a great deal of information before being allowed to work unsupervised. These methods include: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Classroom Lectures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    Classroom Lectures, probably don’t need much explanation at this point of your </a:t>
            </a:r>
            <a:r>
              <a:rPr lang="en-US" dirty="0" smtClean="0"/>
              <a:t>education. But once you finish college, you may not have seen the inside of your last classroom. Many organizations use classroom instruction along with other methods to provide a great deal of information in a limited timeframe. Instructors need to understand the different learning characteristics of adult learners and the variety of types of instruction that create interest in the specific technical, interpersonal, or problem-solving skills they are teaching. Jobs that may require classroom lecture training include insurance agents or financial advisors, for example</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Multimedia Learning,</a:t>
            </a:r>
            <a:endParaRPr lang="en-US" dirty="0"/>
          </a:p>
        </p:txBody>
      </p:sp>
      <p:sp>
        <p:nvSpPr>
          <p:cNvPr id="3" name="Content Placeholder 2"/>
          <p:cNvSpPr>
            <a:spLocks noGrp="1"/>
          </p:cNvSpPr>
          <p:nvPr>
            <p:ph sz="quarter" idx="1"/>
          </p:nvPr>
        </p:nvSpPr>
        <p:spPr/>
        <p:txBody>
          <a:bodyPr/>
          <a:lstStyle/>
          <a:p>
            <a:pPr>
              <a:buNone/>
            </a:pPr>
            <a:r>
              <a:rPr lang="en-US" b="1" dirty="0" smtClean="0"/>
              <a:t>   Multimedia Learning, can demonstrate technical skills not easily presented by other training methods.</a:t>
            </a:r>
            <a:r>
              <a:rPr lang="en-US" dirty="0" smtClean="0"/>
              <a:t> This may include videos, simulations, and games that are offered on-site or online. The key advantage of online learning is the flexibility that allows employees, contractors, telecommuters, and temporary workers access to training whenever and wherever it is necessary</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Simulations </a:t>
            </a:r>
            <a:endParaRPr lang="en-US" dirty="0"/>
          </a:p>
        </p:txBody>
      </p:sp>
      <p:sp>
        <p:nvSpPr>
          <p:cNvPr id="3" name="Content Placeholder 2"/>
          <p:cNvSpPr>
            <a:spLocks noGrp="1"/>
          </p:cNvSpPr>
          <p:nvPr>
            <p:ph sz="quarter" idx="1"/>
          </p:nvPr>
        </p:nvSpPr>
        <p:spPr/>
        <p:txBody>
          <a:bodyPr/>
          <a:lstStyle/>
          <a:p>
            <a:pPr>
              <a:buNone/>
            </a:pPr>
            <a:r>
              <a:rPr lang="en-US" b="1" dirty="0" smtClean="0"/>
              <a:t>  Simulations involve learning a job by actually performing the work. </a:t>
            </a:r>
            <a:r>
              <a:rPr lang="en-US" dirty="0" smtClean="0"/>
              <a:t>Simulation methods may include case analyses, experiential exercises, computer simulations, virtual reality, role playing, and group interaction. Computer simulations are particularly useful when training involves expensive or dangerous equipment.</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Vestibule Training,</a:t>
            </a:r>
            <a:endParaRPr lang="en-US" dirty="0"/>
          </a:p>
        </p:txBody>
      </p:sp>
      <p:sp>
        <p:nvSpPr>
          <p:cNvPr id="3" name="Content Placeholder 2"/>
          <p:cNvSpPr>
            <a:spLocks noGrp="1"/>
          </p:cNvSpPr>
          <p:nvPr>
            <p:ph sz="quarter" idx="1"/>
          </p:nvPr>
        </p:nvSpPr>
        <p:spPr/>
        <p:txBody>
          <a:bodyPr/>
          <a:lstStyle/>
          <a:p>
            <a:pPr>
              <a:buNone/>
            </a:pPr>
            <a:r>
              <a:rPr lang="en-US" b="1" dirty="0" smtClean="0"/>
              <a:t>   Vestibule Training, facilitates learning by using the same equipment that one actually </a:t>
            </a:r>
            <a:r>
              <a:rPr lang="en-US" dirty="0" smtClean="0"/>
              <a:t>will use on the job, but in a simulated work environment. Vestibule training is used to deliver training for a variety of jobs from astronauts to cashiers, manufacturing machine operators, and bank tellers.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Assumptions of Employee Socialization</a:t>
            </a:r>
          </a:p>
        </p:txBody>
      </p:sp>
      <p:sp>
        <p:nvSpPr>
          <p:cNvPr id="3" name="Content Placeholder 2"/>
          <p:cNvSpPr>
            <a:spLocks noGrp="1"/>
          </p:cNvSpPr>
          <p:nvPr>
            <p:ph sz="quarter" idx="1"/>
          </p:nvPr>
        </p:nvSpPr>
        <p:spPr/>
        <p:txBody>
          <a:bodyPr>
            <a:normAutofit/>
          </a:bodyPr>
          <a:lstStyle/>
          <a:p>
            <a:pPr>
              <a:buNone/>
            </a:pPr>
            <a:r>
              <a:rPr lang="en-US" dirty="0" smtClean="0"/>
              <a:t>   Several </a:t>
            </a:r>
            <a:r>
              <a:rPr lang="en-US" dirty="0"/>
              <a:t>assumptions underlie the process of socialization: (1) socialization strongly </a:t>
            </a:r>
            <a:r>
              <a:rPr lang="en-US" dirty="0" smtClean="0"/>
              <a:t>influences employee </a:t>
            </a:r>
            <a:r>
              <a:rPr lang="en-US" dirty="0"/>
              <a:t>performance and organizational stability; (2) new members suffer </a:t>
            </a:r>
            <a:r>
              <a:rPr lang="en-US" dirty="0" smtClean="0"/>
              <a:t>from anxiety</a:t>
            </a:r>
            <a:r>
              <a:rPr lang="en-US" dirty="0"/>
              <a:t>; (3) socialization needs to be consistent with culture; and (4) individuals adjust </a:t>
            </a:r>
            <a:r>
              <a:rPr lang="en-US" dirty="0" smtClean="0"/>
              <a:t>to new </a:t>
            </a:r>
            <a:r>
              <a:rPr lang="en-US" dirty="0"/>
              <a:t>situations in remarkably similar </a:t>
            </a:r>
            <a:r>
              <a:rPr lang="en-US" dirty="0" smtClean="0"/>
              <a:t>ways.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76400"/>
          </a:xfrm>
        </p:spPr>
        <p:txBody>
          <a:bodyPr>
            <a:normAutofit fontScale="90000"/>
          </a:bodyPr>
          <a:lstStyle/>
          <a:p>
            <a:r>
              <a:rPr lang="en-US" b="1" dirty="0"/>
              <a:t>Socialization Strongly Influences Employee Performance </a:t>
            </a:r>
            <a:r>
              <a:rPr lang="en-US" b="1" dirty="0" smtClean="0"/>
              <a:t>and Organizational</a:t>
            </a:r>
            <a:r>
              <a:rPr lang="en-US" b="1" dirty="0"/>
              <a:t/>
            </a:r>
            <a:br>
              <a:rPr lang="en-US" b="1" dirty="0"/>
            </a:br>
            <a:r>
              <a:rPr lang="en-US" b="1" dirty="0"/>
              <a:t>Stability</a:t>
            </a:r>
            <a:endParaRPr lang="en-US" dirty="0"/>
          </a:p>
        </p:txBody>
      </p:sp>
      <p:sp>
        <p:nvSpPr>
          <p:cNvPr id="3" name="Content Placeholder 2"/>
          <p:cNvSpPr>
            <a:spLocks noGrp="1"/>
          </p:cNvSpPr>
          <p:nvPr>
            <p:ph sz="quarter" idx="1"/>
          </p:nvPr>
        </p:nvSpPr>
        <p:spPr>
          <a:xfrm>
            <a:off x="457200" y="2590800"/>
            <a:ext cx="8229600" cy="3535363"/>
          </a:xfrm>
        </p:spPr>
        <p:txBody>
          <a:bodyPr>
            <a:normAutofit/>
          </a:bodyPr>
          <a:lstStyle/>
          <a:p>
            <a:pPr>
              <a:buNone/>
            </a:pPr>
            <a:r>
              <a:rPr lang="en-US" dirty="0" smtClean="0"/>
              <a:t>   Your </a:t>
            </a:r>
            <a:r>
              <a:rPr lang="en-US" dirty="0"/>
              <a:t>work performance depends to a considerable degree on knowing </a:t>
            </a:r>
            <a:r>
              <a:rPr lang="en-US" dirty="0" smtClean="0"/>
              <a:t>what you </a:t>
            </a:r>
            <a:r>
              <a:rPr lang="en-US" dirty="0"/>
              <a:t>should or should not do. Understanding the right way to do a job indicates </a:t>
            </a:r>
            <a:r>
              <a:rPr lang="en-US" dirty="0" smtClean="0"/>
              <a:t>proper socialization</a:t>
            </a:r>
            <a:r>
              <a:rPr lang="en-US" dirty="0"/>
              <a:t>. Furthermore, appraisal of your performance includes how well you fit </a:t>
            </a:r>
            <a:r>
              <a:rPr lang="en-US" dirty="0" smtClean="0"/>
              <a:t>into the </a:t>
            </a:r>
            <a:r>
              <a:rPr lang="en-US" dirty="0"/>
              <a:t>organization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Organizational Stability Also Increases through Socialization</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    When</a:t>
            </a:r>
            <a:r>
              <a:rPr lang="en-US" dirty="0"/>
              <a:t>, over </a:t>
            </a:r>
            <a:r>
              <a:rPr lang="en-US" dirty="0" smtClean="0"/>
              <a:t>many years</a:t>
            </a:r>
            <a:r>
              <a:rPr lang="en-US" dirty="0"/>
              <a:t>, jobs are filled and vacated with a minimum of disruption, the organization will </a:t>
            </a:r>
            <a:r>
              <a:rPr lang="en-US" dirty="0" smtClean="0"/>
              <a:t>be more stable. Mission </a:t>
            </a:r>
            <a:r>
              <a:rPr lang="en-US" dirty="0"/>
              <a:t>and culture transfer more smoothly as longtime employees </a:t>
            </a:r>
            <a:r>
              <a:rPr lang="en-US" dirty="0" smtClean="0"/>
              <a:t>help teach </a:t>
            </a:r>
            <a:r>
              <a:rPr lang="en-US" dirty="0"/>
              <a:t>and reinforce the culture to new employees. Loyalty and commitment to the </a:t>
            </a:r>
            <a:r>
              <a:rPr lang="en-US" dirty="0" smtClean="0"/>
              <a:t>organizations should </a:t>
            </a:r>
            <a:r>
              <a:rPr lang="en-US" dirty="0"/>
              <a:t>be easier to maintain because the organization’s philosophy and </a:t>
            </a:r>
            <a:r>
              <a:rPr lang="en-US" dirty="0" smtClean="0"/>
              <a:t>objectives appear </a:t>
            </a:r>
            <a:r>
              <a:rPr lang="en-US" dirty="0"/>
              <a:t>consistent over time. Given that most managers value high employee </a:t>
            </a:r>
            <a:r>
              <a:rPr lang="en-US" dirty="0" smtClean="0"/>
              <a:t>performance and </a:t>
            </a:r>
            <a:r>
              <a:rPr lang="en-US" dirty="0"/>
              <a:t>organizational stability, the proper socialization of employees should be important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New Members Suffer from Anxiety</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The </a:t>
            </a:r>
            <a:r>
              <a:rPr lang="en-US" dirty="0"/>
              <a:t>outsider–insider passage produces anxiety</a:t>
            </a:r>
            <a:r>
              <a:rPr lang="en-US" dirty="0" smtClean="0"/>
              <a:t>. Stress </a:t>
            </a:r>
            <a:r>
              <a:rPr lang="en-US" dirty="0"/>
              <a:t>is high because the new member feels </a:t>
            </a:r>
            <a:r>
              <a:rPr lang="en-US" dirty="0" smtClean="0"/>
              <a:t>a lack </a:t>
            </a:r>
            <a:r>
              <a:rPr lang="en-US" dirty="0"/>
              <a:t>of identification—if not with </a:t>
            </a:r>
            <a:r>
              <a:rPr lang="en-US" dirty="0" smtClean="0"/>
              <a:t>the work </a:t>
            </a:r>
            <a:r>
              <a:rPr lang="en-US" dirty="0"/>
              <a:t>itself, certainly with a new supervisor, new coworkers, a new work location, </a:t>
            </a:r>
            <a:r>
              <a:rPr lang="en-US" dirty="0" smtClean="0"/>
              <a:t>and new </a:t>
            </a:r>
            <a:r>
              <a:rPr lang="en-US" dirty="0"/>
              <a:t>rules and regulations. Loneliness and a feeling of isolation are not unusual. </a:t>
            </a:r>
            <a:r>
              <a:rPr lang="en-US" dirty="0" smtClean="0"/>
              <a:t>This anxiety </a:t>
            </a:r>
            <a:r>
              <a:rPr lang="en-US" dirty="0"/>
              <a:t>state has at least two implications.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Members Suffer from Anxiety</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b="1" dirty="0" smtClean="0"/>
              <a:t>    First</a:t>
            </a:r>
            <a:r>
              <a:rPr lang="en-US" dirty="0"/>
              <a:t>, new employees need special attention </a:t>
            </a:r>
            <a:r>
              <a:rPr lang="en-US" dirty="0" smtClean="0"/>
              <a:t>to put </a:t>
            </a:r>
            <a:r>
              <a:rPr lang="en-US" dirty="0"/>
              <a:t>them at ease. This usually means providing adequate information to reduce </a:t>
            </a:r>
            <a:r>
              <a:rPr lang="en-US" dirty="0" smtClean="0"/>
              <a:t>uncertainty and </a:t>
            </a:r>
            <a:r>
              <a:rPr lang="en-US" dirty="0"/>
              <a:t>ambiguity. </a:t>
            </a:r>
            <a:r>
              <a:rPr lang="en-US" b="1" dirty="0"/>
              <a:t>Second,</a:t>
            </a:r>
            <a:r>
              <a:rPr lang="en-US" dirty="0"/>
              <a:t> tension can be positive in that it often motivates </a:t>
            </a:r>
            <a:r>
              <a:rPr lang="en-US" dirty="0" smtClean="0"/>
              <a:t>individuals to </a:t>
            </a:r>
            <a:r>
              <a:rPr lang="en-US" dirty="0"/>
              <a:t>learn the values and norms of their newly assumed role as quickly as possible. </a:t>
            </a:r>
            <a:r>
              <a:rPr lang="en-US" dirty="0" smtClean="0"/>
              <a:t>The new </a:t>
            </a:r>
            <a:r>
              <a:rPr lang="en-US" dirty="0"/>
              <a:t>member is usually anxious about the new role but motivated to learn the ropes </a:t>
            </a:r>
            <a:r>
              <a:rPr lang="en-US" dirty="0" smtClean="0"/>
              <a:t>and rapidly </a:t>
            </a:r>
            <a:r>
              <a:rPr lang="en-US" dirty="0"/>
              <a:t>become an accepted member of the organization.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1712</TotalTime>
  <Words>3677</Words>
  <Application>Microsoft Office PowerPoint</Application>
  <PresentationFormat>On-screen Show (4:3)</PresentationFormat>
  <Paragraphs>93</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Median</vt:lpstr>
      <vt:lpstr>Socializing, Orienting, and Developing Employees</vt:lpstr>
      <vt:lpstr>The Outsider–Insider Passage</vt:lpstr>
      <vt:lpstr>The Outsider–Insider Passage</vt:lpstr>
      <vt:lpstr>Socialization</vt:lpstr>
      <vt:lpstr>Assumptions of Employee Socialization</vt:lpstr>
      <vt:lpstr>Socialization Strongly Influences Employee Performance and Organizational Stability</vt:lpstr>
      <vt:lpstr>Organizational Stability Also Increases through Socialization</vt:lpstr>
      <vt:lpstr>New Members Suffer from Anxiety</vt:lpstr>
      <vt:lpstr>New Members Suffer from Anxiety</vt:lpstr>
      <vt:lpstr>Socialization Needs to be Consistent with Culture</vt:lpstr>
      <vt:lpstr>Individuals Adjust to New Situations in Remarkably Similar Ways</vt:lpstr>
      <vt:lpstr>The Socialization Process</vt:lpstr>
      <vt:lpstr>PRE-ARRIVAL STAGE</vt:lpstr>
      <vt:lpstr>Slide 14</vt:lpstr>
      <vt:lpstr>          ENCOUNTER STAGE</vt:lpstr>
      <vt:lpstr>Slide 16</vt:lpstr>
      <vt:lpstr>Slide 17</vt:lpstr>
      <vt:lpstr>The Purpose of New-Employee Orientation</vt:lpstr>
      <vt:lpstr>             EXAMPLE</vt:lpstr>
      <vt:lpstr>How is responsible for orientation?</vt:lpstr>
      <vt:lpstr>            Organization culture</vt:lpstr>
      <vt:lpstr>    HRM ROLE IN ORIENTATION</vt:lpstr>
      <vt:lpstr> HRM ROLE IN ORIENTATION</vt:lpstr>
      <vt:lpstr> HRM ROLE IN ORIENTATION</vt:lpstr>
      <vt:lpstr>    EMPLOYEE HANDBOOK</vt:lpstr>
      <vt:lpstr>Slide 26</vt:lpstr>
      <vt:lpstr>Employee Training</vt:lpstr>
      <vt:lpstr>Slide 28</vt:lpstr>
      <vt:lpstr> DETERMINING TRAINING NEEDS</vt:lpstr>
      <vt:lpstr>DETERMINING TRAINING NEEDS</vt:lpstr>
      <vt:lpstr>DETERMINING TRAINING NEEDS</vt:lpstr>
      <vt:lpstr>DETERMINING TRAINING NEEDS</vt:lpstr>
      <vt:lpstr>          Training Methods</vt:lpstr>
      <vt:lpstr>              EXAMPLE</vt:lpstr>
      <vt:lpstr>On-the-Job Training Methods</vt:lpstr>
      <vt:lpstr>On-the-Job Training </vt:lpstr>
      <vt:lpstr>On-the-Job Training </vt:lpstr>
      <vt:lpstr>Job Rotation</vt:lpstr>
      <vt:lpstr>Apprenticeships</vt:lpstr>
      <vt:lpstr>Internships</vt:lpstr>
      <vt:lpstr>Off-the-Job Training Methods</vt:lpstr>
      <vt:lpstr>Classroom Lectures</vt:lpstr>
      <vt:lpstr>Multimedia Learning,</vt:lpstr>
      <vt:lpstr>Simulations </vt:lpstr>
      <vt:lpstr>Vestibule Training,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Socializing, Orienting, and Developing Employees</dc:title>
  <dc:creator>annie</dc:creator>
  <cp:lastModifiedBy>khan</cp:lastModifiedBy>
  <cp:revision>80</cp:revision>
  <dcterms:created xsi:type="dcterms:W3CDTF">2016-10-31T13:55:24Z</dcterms:created>
  <dcterms:modified xsi:type="dcterms:W3CDTF">2019-12-08T07:06:20Z</dcterms:modified>
</cp:coreProperties>
</file>